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p:regular r:id="rId13"/>
      <p:bold r:id="rId14"/>
      <p:italic r:id="rId15"/>
      <p:boldItalic r:id="rId16"/>
    </p:embeddedFont>
    <p:embeddedFont>
      <p:font typeface="Merriweather"/>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Merriweather-regular.fntdata"/><Relationship Id="rId16" Type="http://schemas.openxmlformats.org/officeDocument/2006/relationships/font" Target="fonts/Roboto-boldItalic.fntdata"/><Relationship Id="rId5" Type="http://schemas.openxmlformats.org/officeDocument/2006/relationships/notesMaster" Target="notesMasters/notesMaster1.xml"/><Relationship Id="rId19" Type="http://schemas.openxmlformats.org/officeDocument/2006/relationships/font" Target="fonts/Merriweather-italic.fntdata"/><Relationship Id="rId6" Type="http://schemas.openxmlformats.org/officeDocument/2006/relationships/slide" Target="slides/slide1.xml"/><Relationship Id="rId18" Type="http://schemas.openxmlformats.org/officeDocument/2006/relationships/font" Target="fonts/Merriweather-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3c7f5c3f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3c7f5c3f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93b6ff73d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93b6ff73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05f6ac828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05f6ac828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05f6ac828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05f6ac828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05f6ac828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05f6ac828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05f6ac828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05f6ac828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93b6ff73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93b6ff73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descr="Light wood table top" id="64" name="Google Shape;64;p13" title="Background photo C"/>
          <p:cNvPicPr preferRelativeResize="0"/>
          <p:nvPr/>
        </p:nvPicPr>
        <p:blipFill rotWithShape="1">
          <a:blip r:embed="rId3">
            <a:alphaModFix amt="88000"/>
          </a:blip>
          <a:srcRect b="2865" l="0" r="0" t="10554"/>
          <a:stretch/>
        </p:blipFill>
        <p:spPr>
          <a:xfrm>
            <a:off x="0" y="125"/>
            <a:ext cx="9144000" cy="5143499"/>
          </a:xfrm>
          <a:prstGeom prst="rect">
            <a:avLst/>
          </a:prstGeom>
          <a:noFill/>
          <a:ln>
            <a:noFill/>
          </a:ln>
        </p:spPr>
      </p:pic>
      <p:pic>
        <p:nvPicPr>
          <p:cNvPr descr="Dark wood table top" id="65" name="Google Shape;65;p13" title="Background photo A"/>
          <p:cNvPicPr preferRelativeResize="0"/>
          <p:nvPr/>
        </p:nvPicPr>
        <p:blipFill rotWithShape="1">
          <a:blip r:embed="rId4">
            <a:alphaModFix amt="94000"/>
          </a:blip>
          <a:srcRect b="7541" l="0" r="0" t="7532"/>
          <a:stretch/>
        </p:blipFill>
        <p:spPr>
          <a:xfrm>
            <a:off x="0" y="0"/>
            <a:ext cx="9144000" cy="5143503"/>
          </a:xfrm>
          <a:prstGeom prst="rect">
            <a:avLst/>
          </a:prstGeom>
          <a:noFill/>
          <a:ln>
            <a:noFill/>
          </a:ln>
        </p:spPr>
      </p:pic>
      <p:cxnSp>
        <p:nvCxnSpPr>
          <p:cNvPr id="66" name="Google Shape;66;p13"/>
          <p:cNvCxnSpPr/>
          <p:nvPr/>
        </p:nvCxnSpPr>
        <p:spPr>
          <a:xfrm>
            <a:off x="593140" y="603530"/>
            <a:ext cx="8023500" cy="0"/>
          </a:xfrm>
          <a:prstGeom prst="straightConnector1">
            <a:avLst/>
          </a:prstGeom>
          <a:noFill/>
          <a:ln cap="flat" cmpd="sng" w="9525">
            <a:solidFill>
              <a:srgbClr val="FFFFFF"/>
            </a:solidFill>
            <a:prstDash val="solid"/>
            <a:round/>
            <a:headEnd len="sm" w="sm" type="none"/>
            <a:tailEnd len="sm" w="sm" type="none"/>
          </a:ln>
        </p:spPr>
      </p:cxnSp>
      <p:sp>
        <p:nvSpPr>
          <p:cNvPr id="67" name="Google Shape;67;p13"/>
          <p:cNvSpPr/>
          <p:nvPr/>
        </p:nvSpPr>
        <p:spPr>
          <a:xfrm rot="1251">
            <a:off x="5844675" y="1867650"/>
            <a:ext cx="2472900" cy="1458600"/>
          </a:xfrm>
          <a:prstGeom prst="rect">
            <a:avLst/>
          </a:prstGeom>
          <a:solidFill>
            <a:srgbClr val="FFFFFF"/>
          </a:solidFill>
          <a:ln>
            <a:noFill/>
          </a:ln>
          <a:effectLst>
            <a:outerShdw blurRad="228600" rotWithShape="0" algn="tl" dir="5400000" dist="50800">
              <a:srgbClr val="000000">
                <a:alpha val="54900"/>
              </a:srgbClr>
            </a:outerShdw>
          </a:effectLst>
        </p:spPr>
        <p:txBody>
          <a:bodyPr anchorCtr="0" anchor="ctr" bIns="45700" lIns="91425" spcFirstLastPara="1" rIns="91425" wrap="square" tIns="45700">
            <a:noAutofit/>
          </a:bodyPr>
          <a:lstStyle/>
          <a:p>
            <a:pPr indent="0" lvl="0" marL="0" rtl="0" algn="ctr">
              <a:lnSpc>
                <a:spcPct val="115000"/>
              </a:lnSpc>
              <a:spcBef>
                <a:spcPts val="0"/>
              </a:spcBef>
              <a:spcAft>
                <a:spcPts val="0"/>
              </a:spcAft>
              <a:buNone/>
            </a:pPr>
            <a:r>
              <a:rPr b="1" lang="en" sz="1600">
                <a:latin typeface="Roboto"/>
                <a:ea typeface="Roboto"/>
                <a:cs typeface="Roboto"/>
                <a:sym typeface="Roboto"/>
              </a:rPr>
              <a:t>Restaurant Portfolio:</a:t>
            </a:r>
            <a:endParaRPr b="1" sz="1600">
              <a:latin typeface="Roboto"/>
              <a:ea typeface="Roboto"/>
              <a:cs typeface="Roboto"/>
              <a:sym typeface="Roboto"/>
            </a:endParaRPr>
          </a:p>
          <a:p>
            <a:pPr indent="0" lvl="0" marL="0" rtl="0" algn="ctr">
              <a:lnSpc>
                <a:spcPct val="115000"/>
              </a:lnSpc>
              <a:spcBef>
                <a:spcPts val="0"/>
              </a:spcBef>
              <a:spcAft>
                <a:spcPts val="0"/>
              </a:spcAft>
              <a:buNone/>
            </a:pPr>
            <a:r>
              <a:rPr b="1" lang="en" sz="1600">
                <a:latin typeface="Roboto"/>
                <a:ea typeface="Roboto"/>
                <a:cs typeface="Roboto"/>
                <a:sym typeface="Roboto"/>
              </a:rPr>
              <a:t>WCAG Presentation</a:t>
            </a:r>
            <a:endParaRPr b="1" sz="1600">
              <a:latin typeface="Roboto"/>
              <a:ea typeface="Roboto"/>
              <a:cs typeface="Roboto"/>
              <a:sym typeface="Roboto"/>
            </a:endParaRPr>
          </a:p>
        </p:txBody>
      </p:sp>
      <p:sp>
        <p:nvSpPr>
          <p:cNvPr id="68" name="Google Shape;68;p13"/>
          <p:cNvSpPr txBox="1"/>
          <p:nvPr>
            <p:ph idx="4294967295" type="ctrTitle"/>
          </p:nvPr>
        </p:nvSpPr>
        <p:spPr>
          <a:xfrm>
            <a:off x="0" y="686825"/>
            <a:ext cx="2606100" cy="200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a:solidFill>
                  <a:srgbClr val="FFFFFF"/>
                </a:solidFill>
              </a:rPr>
              <a:t>Operation </a:t>
            </a:r>
            <a:endParaRPr sz="3600">
              <a:solidFill>
                <a:srgbClr val="FFFFFF"/>
              </a:solidFill>
            </a:endParaRPr>
          </a:p>
          <a:p>
            <a:pPr indent="0" lvl="0" marL="0" rtl="0" algn="ctr">
              <a:spcBef>
                <a:spcPts val="0"/>
              </a:spcBef>
              <a:spcAft>
                <a:spcPts val="0"/>
              </a:spcAft>
              <a:buNone/>
            </a:pPr>
            <a:r>
              <a:rPr lang="en" sz="3600">
                <a:solidFill>
                  <a:srgbClr val="FFFFFF"/>
                </a:solidFill>
              </a:rPr>
              <a:t>527   </a:t>
            </a:r>
            <a:endParaRPr sz="3600">
              <a:solidFill>
                <a:srgbClr val="FFFFFF"/>
              </a:solidFill>
            </a:endParaRPr>
          </a:p>
        </p:txBody>
      </p:sp>
      <p:pic>
        <p:nvPicPr>
          <p:cNvPr id="69" name="Google Shape;69;p13"/>
          <p:cNvPicPr preferRelativeResize="0"/>
          <p:nvPr/>
        </p:nvPicPr>
        <p:blipFill rotWithShape="1">
          <a:blip r:embed="rId5">
            <a:alphaModFix/>
          </a:blip>
          <a:srcRect b="773" l="0" r="0" t="0"/>
          <a:stretch/>
        </p:blipFill>
        <p:spPr>
          <a:xfrm rot="376877">
            <a:off x="2333856" y="826938"/>
            <a:ext cx="3095040" cy="4122948"/>
          </a:xfrm>
          <a:prstGeom prst="rect">
            <a:avLst/>
          </a:prstGeom>
          <a:noFill/>
          <a:ln>
            <a:noFill/>
          </a:ln>
          <a:effectLst>
            <a:outerShdw blurRad="228600" rotWithShape="0" algn="tl" dir="5400000" dist="50800">
              <a:srgbClr val="000000">
                <a:alpha val="549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cxnSp>
        <p:nvCxnSpPr>
          <p:cNvPr id="74" name="Google Shape;74;p14"/>
          <p:cNvCxnSpPr/>
          <p:nvPr/>
        </p:nvCxnSpPr>
        <p:spPr>
          <a:xfrm>
            <a:off x="490974" y="943303"/>
            <a:ext cx="3575700" cy="0"/>
          </a:xfrm>
          <a:prstGeom prst="straightConnector1">
            <a:avLst/>
          </a:prstGeom>
          <a:noFill/>
          <a:ln cap="flat" cmpd="sng" w="9525">
            <a:solidFill>
              <a:schemeClr val="dk1"/>
            </a:solidFill>
            <a:prstDash val="solid"/>
            <a:round/>
            <a:headEnd len="sm" w="sm" type="none"/>
            <a:tailEnd len="sm" w="sm" type="none"/>
          </a:ln>
        </p:spPr>
      </p:cxnSp>
      <p:sp>
        <p:nvSpPr>
          <p:cNvPr id="75" name="Google Shape;75;p14"/>
          <p:cNvSpPr txBox="1"/>
          <p:nvPr>
            <p:ph idx="4294967295" type="ctrTitle"/>
          </p:nvPr>
        </p:nvSpPr>
        <p:spPr>
          <a:xfrm>
            <a:off x="366250" y="959144"/>
            <a:ext cx="3575700" cy="670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#1: Color Contrast</a:t>
            </a:r>
            <a:endParaRPr sz="3000"/>
          </a:p>
        </p:txBody>
      </p:sp>
      <p:sp>
        <p:nvSpPr>
          <p:cNvPr id="76" name="Google Shape;76;p14"/>
          <p:cNvSpPr txBox="1"/>
          <p:nvPr>
            <p:ph idx="4294967295" type="body"/>
          </p:nvPr>
        </p:nvSpPr>
        <p:spPr>
          <a:xfrm>
            <a:off x="366250" y="1733375"/>
            <a:ext cx="4020000" cy="278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Link: https://wave.webaim.org/report#/https://colesbakeryandcafe.com/</a:t>
            </a:r>
            <a:endParaRPr sz="1000"/>
          </a:p>
          <a:p>
            <a:pPr indent="0" lvl="0" marL="0" rtl="0" algn="l">
              <a:spcBef>
                <a:spcPts val="1200"/>
              </a:spcBef>
              <a:spcAft>
                <a:spcPts val="0"/>
              </a:spcAft>
              <a:buNone/>
            </a:pPr>
            <a:r>
              <a:rPr lang="en" sz="1000"/>
              <a:t>As gone over in the video we want to make sure our color design is not affecting the readability of our website for anyone to make it the most </a:t>
            </a:r>
            <a:r>
              <a:rPr lang="en" sz="1000"/>
              <a:t>accessible.</a:t>
            </a:r>
            <a:endParaRPr sz="1000"/>
          </a:p>
          <a:p>
            <a:pPr indent="0" lvl="0" marL="0" rtl="0" algn="l">
              <a:spcBef>
                <a:spcPts val="1200"/>
              </a:spcBef>
              <a:spcAft>
                <a:spcPts val="0"/>
              </a:spcAft>
              <a:buNone/>
            </a:pPr>
            <a:r>
              <a:rPr lang="en" sz="1000"/>
              <a:t>The tools we will be using is the checker they displayed in the video we ran the contrast checker on the current website and it found </a:t>
            </a:r>
            <a:r>
              <a:rPr lang="en" sz="1000"/>
              <a:t>a lot</a:t>
            </a:r>
            <a:r>
              <a:rPr lang="en" sz="1000"/>
              <a:t> of things that could be </a:t>
            </a:r>
            <a:r>
              <a:rPr lang="en" sz="1000"/>
              <a:t>improved</a:t>
            </a:r>
            <a:r>
              <a:rPr lang="en" sz="1000"/>
              <a:t> we will use this tool on our website when finished to help use make sure that it is readable for everyone.</a:t>
            </a:r>
            <a:endParaRPr sz="1000"/>
          </a:p>
          <a:p>
            <a:pPr indent="0" lvl="0" marL="0" rtl="0" algn="l">
              <a:spcBef>
                <a:spcPts val="1200"/>
              </a:spcBef>
              <a:spcAft>
                <a:spcPts val="0"/>
              </a:spcAft>
              <a:buNone/>
            </a:pPr>
            <a:r>
              <a:rPr lang="en" sz="1000"/>
              <a:t>Some </a:t>
            </a:r>
            <a:r>
              <a:rPr lang="en" sz="1000"/>
              <a:t>challenges</a:t>
            </a:r>
            <a:r>
              <a:rPr lang="en" sz="1000"/>
              <a:t> we may face with implementation of this is we may have to switch our original color scheme to fix some of the issues with </a:t>
            </a:r>
            <a:r>
              <a:rPr lang="en" sz="1000"/>
              <a:t>readability</a:t>
            </a:r>
            <a:r>
              <a:rPr lang="en" sz="1000"/>
              <a:t> found on the main website.</a:t>
            </a:r>
            <a:endParaRPr sz="1000"/>
          </a:p>
          <a:p>
            <a:pPr indent="0" lvl="0" marL="0" rtl="0" algn="l">
              <a:spcBef>
                <a:spcPts val="1200"/>
              </a:spcBef>
              <a:spcAft>
                <a:spcPts val="0"/>
              </a:spcAft>
              <a:buNone/>
            </a:pPr>
            <a:r>
              <a:t/>
            </a:r>
            <a:endParaRPr b="1" sz="1000"/>
          </a:p>
          <a:p>
            <a:pPr indent="0" lvl="0" marL="0" rtl="0" algn="l">
              <a:spcBef>
                <a:spcPts val="1200"/>
              </a:spcBef>
              <a:spcAft>
                <a:spcPts val="0"/>
              </a:spcAft>
              <a:buClr>
                <a:schemeClr val="dk1"/>
              </a:buClr>
              <a:buSzPts val="1100"/>
              <a:buNone/>
            </a:pPr>
            <a:r>
              <a:t/>
            </a:r>
            <a:endParaRPr b="1" sz="1000"/>
          </a:p>
        </p:txBody>
      </p:sp>
      <p:sp>
        <p:nvSpPr>
          <p:cNvPr id="77" name="Google Shape;77;p14"/>
          <p:cNvSpPr txBox="1"/>
          <p:nvPr/>
        </p:nvSpPr>
        <p:spPr>
          <a:xfrm>
            <a:off x="1311925" y="1385125"/>
            <a:ext cx="4864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78" name="Google Shape;78;p14"/>
          <p:cNvPicPr preferRelativeResize="0"/>
          <p:nvPr/>
        </p:nvPicPr>
        <p:blipFill>
          <a:blip r:embed="rId3">
            <a:alphaModFix/>
          </a:blip>
          <a:stretch>
            <a:fillRect/>
          </a:stretch>
        </p:blipFill>
        <p:spPr>
          <a:xfrm>
            <a:off x="4314075" y="1226900"/>
            <a:ext cx="4710876" cy="29875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cxnSp>
        <p:nvCxnSpPr>
          <p:cNvPr id="83" name="Google Shape;83;p15"/>
          <p:cNvCxnSpPr/>
          <p:nvPr/>
        </p:nvCxnSpPr>
        <p:spPr>
          <a:xfrm>
            <a:off x="490974" y="943303"/>
            <a:ext cx="3575700" cy="0"/>
          </a:xfrm>
          <a:prstGeom prst="straightConnector1">
            <a:avLst/>
          </a:prstGeom>
          <a:noFill/>
          <a:ln cap="flat" cmpd="sng" w="9525">
            <a:solidFill>
              <a:schemeClr val="dk1"/>
            </a:solidFill>
            <a:prstDash val="solid"/>
            <a:round/>
            <a:headEnd len="sm" w="sm" type="none"/>
            <a:tailEnd len="sm" w="sm" type="none"/>
          </a:ln>
        </p:spPr>
      </p:cxnSp>
      <p:sp>
        <p:nvSpPr>
          <p:cNvPr id="84" name="Google Shape;84;p15"/>
          <p:cNvSpPr txBox="1"/>
          <p:nvPr>
            <p:ph idx="4294967295" type="ctrTitle"/>
          </p:nvPr>
        </p:nvSpPr>
        <p:spPr>
          <a:xfrm>
            <a:off x="366250" y="959150"/>
            <a:ext cx="3700500" cy="919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#2: Clear Layout and Design</a:t>
            </a:r>
            <a:endParaRPr sz="3000"/>
          </a:p>
        </p:txBody>
      </p:sp>
      <p:sp>
        <p:nvSpPr>
          <p:cNvPr id="85" name="Google Shape;85;p15"/>
          <p:cNvSpPr txBox="1"/>
          <p:nvPr>
            <p:ph idx="4294967295" type="body"/>
          </p:nvPr>
        </p:nvSpPr>
        <p:spPr>
          <a:xfrm>
            <a:off x="366250" y="1894500"/>
            <a:ext cx="3750000" cy="314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rPr lang="en" sz="1000"/>
              <a:t>Simply put, bad design and layout is a </a:t>
            </a:r>
            <a:r>
              <a:rPr lang="en" sz="1000"/>
              <a:t>frequent</a:t>
            </a:r>
            <a:r>
              <a:rPr lang="en" sz="1000"/>
              <a:t> issue that websites struggle with, and can impact accessibility for lots of people. Which is one of the reasons why we wanted to re-due the existing website.</a:t>
            </a:r>
            <a:endParaRPr sz="1000"/>
          </a:p>
          <a:p>
            <a:pPr indent="0" lvl="0" marL="0" rtl="0" algn="l">
              <a:spcBef>
                <a:spcPts val="0"/>
              </a:spcBef>
              <a:spcAft>
                <a:spcPts val="0"/>
              </a:spcAft>
              <a:buClr>
                <a:schemeClr val="dk1"/>
              </a:buClr>
              <a:buSzPts val="1100"/>
              <a:buNone/>
            </a:pPr>
            <a:r>
              <a:t/>
            </a:r>
            <a:endParaRPr b="1" sz="1000"/>
          </a:p>
          <a:p>
            <a:pPr indent="0" lvl="0" marL="0" rtl="0" algn="l">
              <a:spcBef>
                <a:spcPts val="0"/>
              </a:spcBef>
              <a:spcAft>
                <a:spcPts val="0"/>
              </a:spcAft>
              <a:buNone/>
            </a:pPr>
            <a:r>
              <a:rPr lang="en" sz="1000"/>
              <a:t>To ensure this isn’t an issue with our website, we will ensure to provide:</a:t>
            </a:r>
            <a:endParaRPr sz="1000"/>
          </a:p>
          <a:p>
            <a:pPr indent="-292100" lvl="0" marL="457200" rtl="0" algn="l">
              <a:spcBef>
                <a:spcPts val="1200"/>
              </a:spcBef>
              <a:spcAft>
                <a:spcPts val="0"/>
              </a:spcAft>
              <a:buSzPts val="1000"/>
              <a:buChar char="-"/>
            </a:pPr>
            <a:r>
              <a:rPr lang="en" sz="1000"/>
              <a:t>Clean and consistent navigation options</a:t>
            </a:r>
            <a:endParaRPr sz="1000"/>
          </a:p>
          <a:p>
            <a:pPr indent="-292100" lvl="0" marL="457200" rtl="0" algn="l">
              <a:spcBef>
                <a:spcPts val="0"/>
              </a:spcBef>
              <a:spcAft>
                <a:spcPts val="0"/>
              </a:spcAft>
              <a:buSzPts val="1000"/>
              <a:buChar char="-"/>
            </a:pPr>
            <a:r>
              <a:rPr lang="en" sz="1000"/>
              <a:t>Interactive elements that are easy to identify</a:t>
            </a:r>
            <a:endParaRPr sz="1000"/>
          </a:p>
          <a:p>
            <a:pPr indent="-292100" lvl="0" marL="457200" rtl="0" algn="l">
              <a:spcBef>
                <a:spcPts val="0"/>
              </a:spcBef>
              <a:spcAft>
                <a:spcPts val="0"/>
              </a:spcAft>
              <a:buSzPts val="1000"/>
              <a:buChar char="-"/>
            </a:pPr>
            <a:r>
              <a:rPr lang="en" sz="1000"/>
              <a:t>Form elements that include clearly associated labels</a:t>
            </a:r>
            <a:endParaRPr sz="1000"/>
          </a:p>
          <a:p>
            <a:pPr indent="-292100" lvl="0" marL="457200" rtl="0" algn="l">
              <a:spcBef>
                <a:spcPts val="0"/>
              </a:spcBef>
              <a:spcAft>
                <a:spcPts val="0"/>
              </a:spcAft>
              <a:buSzPts val="1000"/>
              <a:buChar char="-"/>
            </a:pPr>
            <a:r>
              <a:rPr lang="en" sz="1000"/>
              <a:t>Content that appears and operates in predictable ways</a:t>
            </a:r>
            <a:endParaRPr sz="1000"/>
          </a:p>
          <a:p>
            <a:pPr indent="0" lvl="0" marL="0" rtl="0" algn="l">
              <a:spcBef>
                <a:spcPts val="1200"/>
              </a:spcBef>
              <a:spcAft>
                <a:spcPts val="0"/>
              </a:spcAft>
              <a:buNone/>
            </a:pPr>
            <a:r>
              <a:rPr lang="en" sz="1000"/>
              <a:t>While lots of people can critique the look and feel of a webpage, it is another thing to create and design it yourself. We might run into roadblocks when it comes to ensuring the layout and design is as we want, and staying consistent.</a:t>
            </a:r>
            <a:endParaRPr b="1" sz="1000"/>
          </a:p>
          <a:p>
            <a:pPr indent="0" lvl="0" marL="0" rtl="0" algn="l">
              <a:spcBef>
                <a:spcPts val="1200"/>
              </a:spcBef>
              <a:spcAft>
                <a:spcPts val="0"/>
              </a:spcAft>
              <a:buClr>
                <a:schemeClr val="dk1"/>
              </a:buClr>
              <a:buSzPts val="1100"/>
              <a:buNone/>
            </a:pPr>
            <a:r>
              <a:t/>
            </a:r>
            <a:endParaRPr b="1" sz="1000"/>
          </a:p>
        </p:txBody>
      </p:sp>
      <p:pic>
        <p:nvPicPr>
          <p:cNvPr id="86" name="Google Shape;86;p15"/>
          <p:cNvPicPr preferRelativeResize="0"/>
          <p:nvPr/>
        </p:nvPicPr>
        <p:blipFill>
          <a:blip r:embed="rId3">
            <a:alphaModFix/>
          </a:blip>
          <a:stretch>
            <a:fillRect/>
          </a:stretch>
        </p:blipFill>
        <p:spPr>
          <a:xfrm>
            <a:off x="4371550" y="935200"/>
            <a:ext cx="4772448" cy="327310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cxnSp>
        <p:nvCxnSpPr>
          <p:cNvPr id="91" name="Google Shape;91;p16"/>
          <p:cNvCxnSpPr/>
          <p:nvPr/>
        </p:nvCxnSpPr>
        <p:spPr>
          <a:xfrm>
            <a:off x="490974" y="943303"/>
            <a:ext cx="3575700" cy="0"/>
          </a:xfrm>
          <a:prstGeom prst="straightConnector1">
            <a:avLst/>
          </a:prstGeom>
          <a:noFill/>
          <a:ln cap="flat" cmpd="sng" w="9525">
            <a:solidFill>
              <a:schemeClr val="dk1"/>
            </a:solidFill>
            <a:prstDash val="solid"/>
            <a:round/>
            <a:headEnd len="sm" w="sm" type="none"/>
            <a:tailEnd len="sm" w="sm" type="none"/>
          </a:ln>
        </p:spPr>
      </p:cxnSp>
      <p:sp>
        <p:nvSpPr>
          <p:cNvPr id="92" name="Google Shape;92;p16"/>
          <p:cNvSpPr txBox="1"/>
          <p:nvPr>
            <p:ph idx="4294967295" type="ctrTitle"/>
          </p:nvPr>
        </p:nvSpPr>
        <p:spPr>
          <a:xfrm>
            <a:off x="366250" y="959144"/>
            <a:ext cx="3575700" cy="670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555"/>
              <a:t>#3: </a:t>
            </a:r>
            <a:r>
              <a:rPr lang="en" sz="2555"/>
              <a:t>Content is readable and understandable</a:t>
            </a:r>
            <a:r>
              <a:rPr lang="en" sz="3000"/>
              <a:t> </a:t>
            </a:r>
            <a:endParaRPr sz="3000"/>
          </a:p>
        </p:txBody>
      </p:sp>
      <p:sp>
        <p:nvSpPr>
          <p:cNvPr id="93" name="Google Shape;93;p16"/>
          <p:cNvSpPr txBox="1"/>
          <p:nvPr>
            <p:ph idx="4294967295" type="body"/>
          </p:nvPr>
        </p:nvSpPr>
        <p:spPr>
          <a:xfrm>
            <a:off x="366250" y="1733375"/>
            <a:ext cx="3700500" cy="289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highlight>
                  <a:schemeClr val="lt1"/>
                </a:highlight>
              </a:rPr>
              <a:t>Guideline 3.1 of the Web Content Accessibility Guidelines (WCAG) focuses on making content readable and understandable for all users, regardless of their abilities or disabilities. </a:t>
            </a:r>
            <a:endParaRPr sz="1100">
              <a:highlight>
                <a:schemeClr val="lt1"/>
              </a:highlight>
            </a:endParaRPr>
          </a:p>
          <a:p>
            <a:pPr indent="0" lvl="0" marL="0" rtl="0" algn="l">
              <a:spcBef>
                <a:spcPts val="1200"/>
              </a:spcBef>
              <a:spcAft>
                <a:spcPts val="0"/>
              </a:spcAft>
              <a:buNone/>
            </a:pPr>
            <a:r>
              <a:rPr lang="en" sz="1100"/>
              <a:t>To ensure this isn’t an issue with our website, we will:</a:t>
            </a:r>
            <a:endParaRPr sz="1100"/>
          </a:p>
          <a:p>
            <a:pPr indent="-298450" lvl="0" marL="457200" rtl="0" algn="l">
              <a:spcBef>
                <a:spcPts val="1200"/>
              </a:spcBef>
              <a:spcAft>
                <a:spcPts val="0"/>
              </a:spcAft>
              <a:buSzPts val="1100"/>
              <a:buChar char="-"/>
            </a:pPr>
            <a:r>
              <a:rPr lang="en" sz="1100">
                <a:highlight>
                  <a:schemeClr val="lt1"/>
                </a:highlight>
              </a:rPr>
              <a:t>Use simple and straightforward language</a:t>
            </a:r>
            <a:endParaRPr sz="1100">
              <a:highlight>
                <a:schemeClr val="lt1"/>
              </a:highlight>
            </a:endParaRPr>
          </a:p>
          <a:p>
            <a:pPr indent="-298450" lvl="0" marL="457200" rtl="0" algn="l">
              <a:spcBef>
                <a:spcPts val="0"/>
              </a:spcBef>
              <a:spcAft>
                <a:spcPts val="0"/>
              </a:spcAft>
              <a:buSzPts val="1100"/>
              <a:buChar char="-"/>
            </a:pPr>
            <a:r>
              <a:rPr lang="en" sz="1100"/>
              <a:t>Use a readable font </a:t>
            </a:r>
            <a:endParaRPr sz="1100"/>
          </a:p>
          <a:p>
            <a:pPr indent="-298450" lvl="0" marL="457200" rtl="0" algn="l">
              <a:spcBef>
                <a:spcPts val="0"/>
              </a:spcBef>
              <a:spcAft>
                <a:spcPts val="0"/>
              </a:spcAft>
              <a:buSzPts val="1100"/>
              <a:buChar char="-"/>
            </a:pPr>
            <a:r>
              <a:rPr lang="en" sz="1100"/>
              <a:t>Provide images to clarify the menu options </a:t>
            </a:r>
            <a:endParaRPr sz="1000"/>
          </a:p>
          <a:p>
            <a:pPr indent="0" lvl="0" marL="0" rtl="0" algn="l">
              <a:spcBef>
                <a:spcPts val="1200"/>
              </a:spcBef>
              <a:spcAft>
                <a:spcPts val="0"/>
              </a:spcAft>
              <a:buNone/>
            </a:pPr>
            <a:r>
              <a:rPr lang="en" sz="1000"/>
              <a:t>Some challenges we may face is not being able to provide images for all the menu options because it might make the aesthetics of the website not as appealing. We will provide image for the more popular menu options.</a:t>
            </a:r>
            <a:endParaRPr b="1" sz="1000"/>
          </a:p>
          <a:p>
            <a:pPr indent="0" lvl="0" marL="0" rtl="0" algn="l">
              <a:spcBef>
                <a:spcPts val="1200"/>
              </a:spcBef>
              <a:spcAft>
                <a:spcPts val="0"/>
              </a:spcAft>
              <a:buClr>
                <a:schemeClr val="dk1"/>
              </a:buClr>
              <a:buSzPts val="1100"/>
              <a:buNone/>
            </a:pPr>
            <a:r>
              <a:t/>
            </a:r>
            <a:endParaRPr b="1" sz="1000"/>
          </a:p>
        </p:txBody>
      </p:sp>
      <p:pic>
        <p:nvPicPr>
          <p:cNvPr id="94" name="Google Shape;94;p16"/>
          <p:cNvPicPr preferRelativeResize="0"/>
          <p:nvPr/>
        </p:nvPicPr>
        <p:blipFill>
          <a:blip r:embed="rId3">
            <a:alphaModFix/>
          </a:blip>
          <a:stretch>
            <a:fillRect/>
          </a:stretch>
        </p:blipFill>
        <p:spPr>
          <a:xfrm>
            <a:off x="5395950" y="152400"/>
            <a:ext cx="3554543" cy="483869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cxnSp>
        <p:nvCxnSpPr>
          <p:cNvPr id="99" name="Google Shape;99;p17"/>
          <p:cNvCxnSpPr/>
          <p:nvPr/>
        </p:nvCxnSpPr>
        <p:spPr>
          <a:xfrm>
            <a:off x="490974" y="943303"/>
            <a:ext cx="3575700" cy="0"/>
          </a:xfrm>
          <a:prstGeom prst="straightConnector1">
            <a:avLst/>
          </a:prstGeom>
          <a:noFill/>
          <a:ln cap="flat" cmpd="sng" w="9525">
            <a:solidFill>
              <a:schemeClr val="dk1"/>
            </a:solidFill>
            <a:prstDash val="solid"/>
            <a:round/>
            <a:headEnd len="sm" w="sm" type="none"/>
            <a:tailEnd len="sm" w="sm" type="none"/>
          </a:ln>
        </p:spPr>
      </p:cxnSp>
      <p:sp>
        <p:nvSpPr>
          <p:cNvPr id="100" name="Google Shape;100;p17"/>
          <p:cNvSpPr txBox="1"/>
          <p:nvPr>
            <p:ph idx="4294967295" type="ctrTitle"/>
          </p:nvPr>
        </p:nvSpPr>
        <p:spPr>
          <a:xfrm>
            <a:off x="366250" y="959150"/>
            <a:ext cx="3782700" cy="670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Keyboard Accessible</a:t>
            </a:r>
            <a:endParaRPr sz="3000"/>
          </a:p>
        </p:txBody>
      </p:sp>
      <p:sp>
        <p:nvSpPr>
          <p:cNvPr id="101" name="Google Shape;101;p17"/>
          <p:cNvSpPr txBox="1"/>
          <p:nvPr>
            <p:ph idx="4294967295" type="body"/>
          </p:nvPr>
        </p:nvSpPr>
        <p:spPr>
          <a:xfrm>
            <a:off x="366250" y="1733375"/>
            <a:ext cx="3700500" cy="306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WCAG guidelines specify that all of the content on a website is accessible through the keyboard and it should not need specific timing of keystrokes.</a:t>
            </a:r>
            <a:endParaRPr sz="1000"/>
          </a:p>
          <a:p>
            <a:pPr indent="0" lvl="0" marL="0" rtl="0" algn="l">
              <a:spcBef>
                <a:spcPts val="1200"/>
              </a:spcBef>
              <a:spcAft>
                <a:spcPts val="0"/>
              </a:spcAft>
              <a:buNone/>
            </a:pPr>
            <a:r>
              <a:rPr lang="en" sz="1000"/>
              <a:t>So far all of the components on our site are keyboard accessible and can be selected using nothing but the keyboard. We will continue to make sure new components are keyboard accessible by including proper tags and setting the tabbing order to follow the flow of the website.</a:t>
            </a:r>
            <a:endParaRPr sz="1000"/>
          </a:p>
          <a:p>
            <a:pPr indent="0" lvl="0" marL="0" rtl="0" algn="l">
              <a:spcBef>
                <a:spcPts val="1200"/>
              </a:spcBef>
              <a:spcAft>
                <a:spcPts val="0"/>
              </a:spcAft>
              <a:buNone/>
            </a:pPr>
            <a:r>
              <a:rPr lang="en" sz="1000"/>
              <a:t>Some challenges we may face is that some components may be hard to design in a keyboard accessible way that is both functional but also has a good user experience.</a:t>
            </a:r>
            <a:endParaRPr sz="1000"/>
          </a:p>
          <a:p>
            <a:pPr indent="0" lvl="0" marL="0" rtl="0" algn="l">
              <a:spcBef>
                <a:spcPts val="1200"/>
              </a:spcBef>
              <a:spcAft>
                <a:spcPts val="0"/>
              </a:spcAft>
              <a:buNone/>
            </a:pPr>
            <a:r>
              <a:t/>
            </a:r>
            <a:endParaRPr b="1" sz="1000"/>
          </a:p>
          <a:p>
            <a:pPr indent="0" lvl="0" marL="0" rtl="0" algn="l">
              <a:spcBef>
                <a:spcPts val="1200"/>
              </a:spcBef>
              <a:spcAft>
                <a:spcPts val="0"/>
              </a:spcAft>
              <a:buClr>
                <a:schemeClr val="dk1"/>
              </a:buClr>
              <a:buSzPts val="1100"/>
              <a:buNone/>
            </a:pPr>
            <a:r>
              <a:t/>
            </a:r>
            <a:endParaRPr b="1" sz="1000"/>
          </a:p>
        </p:txBody>
      </p:sp>
      <p:pic>
        <p:nvPicPr>
          <p:cNvPr id="102" name="Google Shape;102;p17"/>
          <p:cNvPicPr preferRelativeResize="0"/>
          <p:nvPr/>
        </p:nvPicPr>
        <p:blipFill>
          <a:blip r:embed="rId3">
            <a:alphaModFix/>
          </a:blip>
          <a:stretch>
            <a:fillRect/>
          </a:stretch>
        </p:blipFill>
        <p:spPr>
          <a:xfrm>
            <a:off x="4186100" y="980938"/>
            <a:ext cx="4772453" cy="318163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cxnSp>
        <p:nvCxnSpPr>
          <p:cNvPr id="107" name="Google Shape;107;p18"/>
          <p:cNvCxnSpPr/>
          <p:nvPr/>
        </p:nvCxnSpPr>
        <p:spPr>
          <a:xfrm>
            <a:off x="490974" y="943303"/>
            <a:ext cx="3575700" cy="0"/>
          </a:xfrm>
          <a:prstGeom prst="straightConnector1">
            <a:avLst/>
          </a:prstGeom>
          <a:noFill/>
          <a:ln cap="flat" cmpd="sng" w="9525">
            <a:solidFill>
              <a:schemeClr val="dk1"/>
            </a:solidFill>
            <a:prstDash val="solid"/>
            <a:round/>
            <a:headEnd len="sm" w="sm" type="none"/>
            <a:tailEnd len="sm" w="sm" type="none"/>
          </a:ln>
        </p:spPr>
      </p:cxnSp>
      <p:sp>
        <p:nvSpPr>
          <p:cNvPr id="108" name="Google Shape;108;p18"/>
          <p:cNvSpPr txBox="1"/>
          <p:nvPr>
            <p:ph idx="4294967295" type="ctrTitle"/>
          </p:nvPr>
        </p:nvSpPr>
        <p:spPr>
          <a:xfrm>
            <a:off x="366250" y="959144"/>
            <a:ext cx="3575700" cy="670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9499"/>
              <a:buNone/>
            </a:pPr>
            <a:r>
              <a:rPr lang="en" sz="2000"/>
              <a:t>#5: Describing the terms in the photo</a:t>
            </a:r>
            <a:endParaRPr sz="2000"/>
          </a:p>
        </p:txBody>
      </p:sp>
      <p:sp>
        <p:nvSpPr>
          <p:cNvPr id="109" name="Google Shape;109;p18"/>
          <p:cNvSpPr txBox="1"/>
          <p:nvPr>
            <p:ph idx="4294967295" type="body"/>
          </p:nvPr>
        </p:nvSpPr>
        <p:spPr>
          <a:xfrm>
            <a:off x="366250" y="1733375"/>
            <a:ext cx="3700500" cy="301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T</a:t>
            </a:r>
            <a:r>
              <a:rPr lang="en" sz="1000"/>
              <a:t>he WCAG guidelines for the anatomy of and image is “If the image is not a logo, avoid text in images. However, if images of text are used, the text alternative should contain the same words as in the image.” exact quote.</a:t>
            </a:r>
            <a:endParaRPr sz="1000"/>
          </a:p>
          <a:p>
            <a:pPr indent="0" lvl="0" marL="0" rtl="0" algn="l">
              <a:spcBef>
                <a:spcPts val="1200"/>
              </a:spcBef>
              <a:spcAft>
                <a:spcPts val="0"/>
              </a:spcAft>
              <a:buNone/>
            </a:pPr>
            <a:r>
              <a:rPr lang="en" sz="1000"/>
              <a:t>We will design our </a:t>
            </a:r>
            <a:r>
              <a:rPr lang="en" sz="1000"/>
              <a:t>website</a:t>
            </a:r>
            <a:r>
              <a:rPr lang="en" sz="1000"/>
              <a:t> to have </a:t>
            </a:r>
            <a:r>
              <a:rPr lang="en" sz="1000"/>
              <a:t>proper</a:t>
            </a:r>
            <a:r>
              <a:rPr lang="en" sz="1000"/>
              <a:t> Alt tags to </a:t>
            </a:r>
            <a:r>
              <a:rPr lang="en" sz="1000"/>
              <a:t>describe</a:t>
            </a:r>
            <a:r>
              <a:rPr lang="en" sz="1000"/>
              <a:t> each and every image for the visually </a:t>
            </a:r>
            <a:r>
              <a:rPr lang="en" sz="1000"/>
              <a:t>impaired. We will make sure they can order food by using screen readers to help them read the screen.</a:t>
            </a:r>
            <a:endParaRPr sz="1000"/>
          </a:p>
          <a:p>
            <a:pPr indent="0" lvl="0" marL="0" rtl="0" algn="l">
              <a:spcBef>
                <a:spcPts val="1200"/>
              </a:spcBef>
              <a:spcAft>
                <a:spcPts val="0"/>
              </a:spcAft>
              <a:buNone/>
            </a:pPr>
            <a:r>
              <a:rPr lang="en" sz="1000"/>
              <a:t>Challenges we may face are the </a:t>
            </a:r>
            <a:r>
              <a:rPr lang="en" sz="1000"/>
              <a:t>amount</a:t>
            </a:r>
            <a:r>
              <a:rPr lang="en" sz="1000"/>
              <a:t> if photos we will </a:t>
            </a:r>
            <a:r>
              <a:rPr lang="en" sz="1000"/>
              <a:t>have</a:t>
            </a:r>
            <a:r>
              <a:rPr lang="en" sz="1000"/>
              <a:t> to add terms for visually impaired </a:t>
            </a:r>
            <a:r>
              <a:rPr lang="en" sz="1000"/>
              <a:t>because</a:t>
            </a:r>
            <a:r>
              <a:rPr lang="en" sz="1000"/>
              <a:t> there are going to be many </a:t>
            </a:r>
            <a:r>
              <a:rPr lang="en" sz="1000"/>
              <a:t>different</a:t>
            </a:r>
            <a:r>
              <a:rPr lang="en" sz="1000"/>
              <a:t> options on a menu. Also making sure each and every dish is properly </a:t>
            </a:r>
            <a:r>
              <a:rPr lang="en" sz="1000"/>
              <a:t>described. </a:t>
            </a:r>
            <a:endParaRPr sz="1000"/>
          </a:p>
          <a:p>
            <a:pPr indent="0" lvl="0" marL="0" rtl="0" algn="l">
              <a:spcBef>
                <a:spcPts val="1200"/>
              </a:spcBef>
              <a:spcAft>
                <a:spcPts val="0"/>
              </a:spcAft>
              <a:buNone/>
            </a:pPr>
            <a:r>
              <a:t/>
            </a:r>
            <a:endParaRPr b="1" sz="1000"/>
          </a:p>
          <a:p>
            <a:pPr indent="0" lvl="0" marL="0" rtl="0" algn="l">
              <a:spcBef>
                <a:spcPts val="1200"/>
              </a:spcBef>
              <a:spcAft>
                <a:spcPts val="0"/>
              </a:spcAft>
              <a:buClr>
                <a:schemeClr val="dk1"/>
              </a:buClr>
              <a:buSzPts val="1100"/>
              <a:buNone/>
            </a:pPr>
            <a:r>
              <a:t/>
            </a:r>
            <a:endParaRPr b="1" sz="1000"/>
          </a:p>
        </p:txBody>
      </p:sp>
      <p:pic>
        <p:nvPicPr>
          <p:cNvPr id="110" name="Google Shape;110;p18"/>
          <p:cNvPicPr preferRelativeResize="0"/>
          <p:nvPr/>
        </p:nvPicPr>
        <p:blipFill>
          <a:blip r:embed="rId3">
            <a:alphaModFix/>
          </a:blip>
          <a:stretch>
            <a:fillRect/>
          </a:stretch>
        </p:blipFill>
        <p:spPr>
          <a:xfrm>
            <a:off x="4163125" y="959150"/>
            <a:ext cx="4907699" cy="3457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cxnSp>
        <p:nvCxnSpPr>
          <p:cNvPr id="115" name="Google Shape;115;p19"/>
          <p:cNvCxnSpPr/>
          <p:nvPr/>
        </p:nvCxnSpPr>
        <p:spPr>
          <a:xfrm>
            <a:off x="5152941" y="943303"/>
            <a:ext cx="3575700" cy="0"/>
          </a:xfrm>
          <a:prstGeom prst="straightConnector1">
            <a:avLst/>
          </a:prstGeom>
          <a:noFill/>
          <a:ln cap="flat" cmpd="sng" w="9525">
            <a:solidFill>
              <a:schemeClr val="dk2"/>
            </a:solidFill>
            <a:prstDash val="solid"/>
            <a:round/>
            <a:headEnd len="sm" w="sm" type="none"/>
            <a:tailEnd len="sm" w="sm" type="none"/>
          </a:ln>
        </p:spPr>
      </p:cxnSp>
      <p:sp>
        <p:nvSpPr>
          <p:cNvPr id="116" name="Google Shape;116;p19"/>
          <p:cNvSpPr txBox="1"/>
          <p:nvPr>
            <p:ph idx="4294967295" type="ctrTitle"/>
          </p:nvPr>
        </p:nvSpPr>
        <p:spPr>
          <a:xfrm>
            <a:off x="5028225" y="959144"/>
            <a:ext cx="3575700" cy="630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solidFill>
                  <a:schemeClr val="dk2"/>
                </a:solidFill>
              </a:rPr>
              <a:t>Conclusion: </a:t>
            </a:r>
            <a:endParaRPr sz="3000">
              <a:solidFill>
                <a:schemeClr val="dk2"/>
              </a:solidFill>
            </a:endParaRPr>
          </a:p>
        </p:txBody>
      </p:sp>
      <p:sp>
        <p:nvSpPr>
          <p:cNvPr id="117" name="Google Shape;117;p19"/>
          <p:cNvSpPr txBox="1"/>
          <p:nvPr>
            <p:ph idx="4294967295" type="body"/>
          </p:nvPr>
        </p:nvSpPr>
        <p:spPr>
          <a:xfrm>
            <a:off x="5028228" y="1657175"/>
            <a:ext cx="3700500" cy="1845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900"/>
              <a:t>It will be nice to make our site more </a:t>
            </a:r>
            <a:r>
              <a:rPr lang="en" sz="900"/>
              <a:t>accessible</a:t>
            </a:r>
            <a:r>
              <a:rPr lang="en" sz="900"/>
              <a:t> than the original that we </a:t>
            </a:r>
            <a:r>
              <a:rPr lang="en" sz="900"/>
              <a:t>reviewed that is quite inaccessible in many ways like the ordering system, color contrasts, multiple different websites. </a:t>
            </a:r>
            <a:r>
              <a:rPr lang="en" sz="900"/>
              <a:t>In the end our goal is to create a website that is more </a:t>
            </a:r>
            <a:r>
              <a:rPr lang="en" sz="900"/>
              <a:t>accessible</a:t>
            </a:r>
            <a:r>
              <a:rPr lang="en" sz="900"/>
              <a:t> to anyone and address the needs of the people who use our website.</a:t>
            </a:r>
            <a:endParaRPr sz="900">
              <a:solidFill>
                <a:schemeClr val="dk2"/>
              </a:solidFill>
            </a:endParaRPr>
          </a:p>
        </p:txBody>
      </p:sp>
      <p:pic>
        <p:nvPicPr>
          <p:cNvPr id="118" name="Google Shape;118;p19"/>
          <p:cNvPicPr preferRelativeResize="0"/>
          <p:nvPr/>
        </p:nvPicPr>
        <p:blipFill>
          <a:blip r:embed="rId3">
            <a:alphaModFix/>
          </a:blip>
          <a:stretch>
            <a:fillRect/>
          </a:stretch>
        </p:blipFill>
        <p:spPr>
          <a:xfrm>
            <a:off x="152400" y="903644"/>
            <a:ext cx="4723430" cy="278378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